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9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9542" autoAdjust="0"/>
  </p:normalViewPr>
  <p:slideViewPr>
    <p:cSldViewPr snapToGrid="0">
      <p:cViewPr varScale="1">
        <p:scale>
          <a:sx n="74" d="100"/>
          <a:sy n="74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14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20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82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8182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03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77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236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78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5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40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26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5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86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5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8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3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5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0EB6CDE-8AD9-4F4F-8C2B-454689658B93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123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            </a:t>
            </a:r>
            <a:r>
              <a:rPr lang="en-I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342" y="2802863"/>
            <a:ext cx="3549445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" y="0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420465"/>
            <a:ext cx="3626076" cy="261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:Aayushi Saxena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294747" y="9629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9DFDA3-B62B-77D5-A571-6053C1637952}"/>
              </a:ext>
            </a:extLst>
          </p:cNvPr>
          <p:cNvSpPr txBox="1"/>
          <p:nvPr/>
        </p:nvSpPr>
        <p:spPr>
          <a:xfrm>
            <a:off x="314633" y="4493342"/>
            <a:ext cx="116020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The number of unique products grew from 245 in 2020 to 334 in 2021, marking a 36.33% increase.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This significant increase highlights the company's commitment to innovation and meeting diverse customer needs.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10452608" y="1174678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10794960" y="133096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E70F8C-BB87-2233-5C71-9D910F40D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83" y="488788"/>
            <a:ext cx="4299153" cy="34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a report with all the unique product counts for each segment and sort them in descending order of product counts. The final output contains 2 fields, segment, product count.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3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421257" y="1802057"/>
            <a:ext cx="3457852" cy="2642489"/>
            <a:chOff x="642029" y="2962265"/>
            <a:chExt cx="3377036" cy="237728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642029" y="3359851"/>
              <a:ext cx="3377036" cy="197969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segment,</a:t>
              </a: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COUNT(DISTINCT(product_code)) AS</a:t>
              </a: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product_count </a:t>
              </a: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dim_product</a:t>
              </a: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GROUP BY segment</a:t>
              </a:r>
            </a:p>
            <a:p>
              <a:pPr marL="36900" indent="0">
                <a:buNone/>
              </a:pPr>
              <a:r>
                <a:rPr lang="en-IN" sz="1700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 BY product_count DESC ;</a:t>
              </a:r>
              <a:endParaRPr lang="en-IN" sz="17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62265"/>
              <a:ext cx="1196888" cy="559737"/>
              <a:chOff x="709842" y="2962265"/>
              <a:chExt cx="1196888" cy="55973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11432" y="3072856"/>
                <a:ext cx="993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644D6654-3A81-15AF-8EE6-6DEC49E98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27" y="1580472"/>
            <a:ext cx="2993686" cy="34806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E02AC4-DD7F-1B87-734E-3BA41F033C86}"/>
              </a:ext>
            </a:extLst>
          </p:cNvPr>
          <p:cNvSpPr/>
          <p:nvPr/>
        </p:nvSpPr>
        <p:spPr>
          <a:xfrm>
            <a:off x="3383420" y="3516995"/>
            <a:ext cx="811931" cy="301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ACDD3-CF50-2917-3C85-A55218FCDD13}"/>
              </a:ext>
            </a:extLst>
          </p:cNvPr>
          <p:cNvGrpSpPr/>
          <p:nvPr/>
        </p:nvGrpSpPr>
        <p:grpSpPr>
          <a:xfrm>
            <a:off x="6804848" y="3137936"/>
            <a:ext cx="970776" cy="582128"/>
            <a:chOff x="4410839" y="1697404"/>
            <a:chExt cx="1818765" cy="670480"/>
          </a:xfrm>
          <a:solidFill>
            <a:srgbClr val="FFFF66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251AA8-DAEE-4CED-233D-8E9D4F6823AF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BC4155-F85F-79AA-12E8-D41EE3664C6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A1E3181-8A83-A2F4-6618-C47F0CD4AE88}"/>
              </a:ext>
            </a:extLst>
          </p:cNvPr>
          <p:cNvSpPr txBox="1"/>
          <p:nvPr/>
        </p:nvSpPr>
        <p:spPr>
          <a:xfrm>
            <a:off x="490692" y="4770004"/>
            <a:ext cx="112391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AtliQ shines in Notebooks, Accessories, and Peripherals segment, accounting for a whopping 82.87% of product variety. 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Desktops, Storage, and Networking currently hold a minor share (17.13%) of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AtliQ's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 portfolio.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In Desktops, Storage, and Networking segment AtliQ should focus on products that align with current customer trends and industry demands.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screenshot of a computer">
            <a:extLst>
              <a:ext uri="{FF2B5EF4-FFF2-40B4-BE49-F238E27FC236}">
                <a16:creationId xmlns:a16="http://schemas.microsoft.com/office/drawing/2014/main" id="{3E38A663-7CC4-313A-697D-DC6A9A48D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0" t="18842" r="16262" b="18691"/>
          <a:stretch/>
        </p:blipFill>
        <p:spPr>
          <a:xfrm>
            <a:off x="7775624" y="1504335"/>
            <a:ext cx="4269601" cy="34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1" y="217453"/>
            <a:ext cx="8470936" cy="71772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Follow-up: Which segment had the most increase in unique products in 2021 vs 2020? The final output contains these fields, segment, product_count_2020, product_count_2021, difference.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69788" y="256888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4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71831" y="816625"/>
            <a:ext cx="11620169" cy="5610084"/>
            <a:chOff x="504834" y="2116554"/>
            <a:chExt cx="11498660" cy="424039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1879567" y="2116554"/>
              <a:ext cx="10123927" cy="424039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WITH CTE1 AS 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(SELECT P.segment AS A , COUNT(DISTINCT(FS.product_code)) AS B 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FROM dim_product P, fact_sales_monthly FS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WHERE P.product_code = FS.product_code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GROUP BY FS.fiscal_year, P.segment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HAVING FS.fiscal_year = "2020"),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CTE2 AS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(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SELECT P.segment AS C , COUNT(DISTINCT(FS.product_code)) AS D 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FROM dim_product P, fact_sales_monthly FS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WHERE P.product_code = FS.product_code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GROUP BY FS.fiscal_year, P.segment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HAVING FS.fiscal_year = "2021"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)       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CTE1.A AS segment, CTE1.B AS product_count_2020, CTE2.D AS product_count_2021, (CTE2.D-CTE1.B) AS difference  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CTE1, CTE2</a:t>
              </a:r>
            </a:p>
            <a:p>
              <a:pPr marL="36900" indent="0">
                <a:buNone/>
              </a:pPr>
              <a:r>
                <a:rPr lang="en-US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CTE1.A = CTE2.C ;</a:t>
              </a:r>
              <a:endParaRPr lang="en-IN" sz="15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04834" y="2285239"/>
              <a:ext cx="1079511" cy="466735"/>
              <a:chOff x="504834" y="2285239"/>
              <a:chExt cx="1079511" cy="46673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04834" y="2285239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617610" y="2418222"/>
                <a:ext cx="884619" cy="25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  <a:endParaRPr lang="en-IN" sz="16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1" y="524750"/>
            <a:ext cx="4628999" cy="35053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307181"/>
            <a:ext cx="957937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1FBAEF-FC3E-B3B7-68AE-94ED2581003D}"/>
              </a:ext>
            </a:extLst>
          </p:cNvPr>
          <p:cNvSpPr txBox="1"/>
          <p:nvPr/>
        </p:nvSpPr>
        <p:spPr>
          <a:xfrm>
            <a:off x="371991" y="4414683"/>
            <a:ext cx="11222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Accessories have the most increased products from 2020 to 2021, with an increase of 34 new products.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Desktop products production increased drastically by approximately 214% from 2020 to 2021.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Storage and Networking segments are producing the least new products from 2020 to 2021.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screenshot of a computer">
            <a:extLst>
              <a:ext uri="{FF2B5EF4-FFF2-40B4-BE49-F238E27FC236}">
                <a16:creationId xmlns:a16="http://schemas.microsoft.com/office/drawing/2014/main" id="{DA75C304-17EE-F816-2EDB-59EBD730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t="18351" r="27301" b="12740"/>
          <a:stretch/>
        </p:blipFill>
        <p:spPr>
          <a:xfrm>
            <a:off x="5688763" y="524750"/>
            <a:ext cx="6131245" cy="35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8459153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products that have the highest and lowest manufacturing costs. The final output should contain these fields, product_code ,product, manufacturing_cost 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5.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550317" y="1150566"/>
            <a:ext cx="7970227" cy="5416489"/>
            <a:chOff x="477582" y="1965715"/>
            <a:chExt cx="7358728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4801480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2" y="2256153"/>
              <a:ext cx="1461787" cy="374402"/>
              <a:chOff x="477582" y="2256153"/>
              <a:chExt cx="1461787" cy="37440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2" y="2256153"/>
                <a:ext cx="1146249" cy="369332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2" y="2261223"/>
                <a:ext cx="1297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50B4C6-813A-0F96-99C4-EED84E0EDCCC}"/>
              </a:ext>
            </a:extLst>
          </p:cNvPr>
          <p:cNvSpPr txBox="1"/>
          <p:nvPr/>
        </p:nvSpPr>
        <p:spPr>
          <a:xfrm>
            <a:off x="2454851" y="1878600"/>
            <a:ext cx="650211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F.product_code, P.product, F.manufacturing_cost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fact_manufacturing_cost F JOIN dim_product P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F.product_code = P.product_code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manufacturing_cost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(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SELECT MAX(manufacturing_cost) FROM fact_manufacturing_cost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UNION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SELECT MIN(manufacturing_cost) FROM fact_manufacturing_cost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)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manufacturing_cost DESC ;</a:t>
            </a:r>
          </a:p>
        </p:txBody>
      </p: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5" y="734955"/>
            <a:ext cx="9209035" cy="1039871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6873857" y="2510132"/>
            <a:ext cx="4211996" cy="2573042"/>
            <a:chOff x="7206367" y="2711262"/>
            <a:chExt cx="4211996" cy="2573042"/>
          </a:xfrm>
          <a:solidFill>
            <a:srgbClr val="C00000"/>
          </a:solidFill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9779409" y="3426131"/>
              <a:ext cx="1638954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67" y="2711262"/>
              <a:ext cx="2573042" cy="2573042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  <a:effectLst>
              <a:softEdge rad="112500"/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236920" y="2510133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  <a:ln>
              <a:solidFill>
                <a:schemeClr val="tx2">
                  <a:lumMod val="10000"/>
                </a:schemeClr>
              </a:solidFill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845043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6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663024" y="982269"/>
            <a:ext cx="9946094" cy="5277256"/>
            <a:chOff x="496769" y="1789433"/>
            <a:chExt cx="6415796" cy="427266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007564" y="1789433"/>
              <a:ext cx="4905001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WITH TBL1 AS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(SELECT customer_code AS A, AVG(pre_invoice_discount_pct) AS B 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fact_pre_invoice_deductions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fiscal_year = '2021'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GROUP BY customer_code),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TBL2 AS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(SELECT customer_code AS C, customer AS D FROM dim_customer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market = 'India')</a:t>
              </a:r>
            </a:p>
            <a:p>
              <a:pPr marL="36900" indent="0">
                <a:buNone/>
              </a:pPr>
              <a:endParaRPr lang="en-IN" sz="15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TBL2.C AS customer_code, TBL2.D AS customer, ROUND (TBL1.B, 4) AS average_discount_percentage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TBL1 JOIN TBL2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 TBL1.A = TBL2.C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 BY average_discount_percentage DESC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LIMIT 5 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96769" y="2173026"/>
              <a:ext cx="1196888" cy="559737"/>
              <a:chOff x="496769" y="2173026"/>
              <a:chExt cx="1196888" cy="55973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96769" y="2173026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5424054" y="2431472"/>
            <a:ext cx="1193735" cy="633903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" y="961477"/>
            <a:ext cx="5499029" cy="3579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59870-B6EB-7EE2-20C6-68EF3223391A}"/>
              </a:ext>
            </a:extLst>
          </p:cNvPr>
          <p:cNvSpPr txBox="1"/>
          <p:nvPr/>
        </p:nvSpPr>
        <p:spPr>
          <a:xfrm>
            <a:off x="197427" y="5143500"/>
            <a:ext cx="11698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Flipkart leads the list with the highest average discount percentage at 30.83%. 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AtliQ has provided relatively uniform discount percentages to its top 5 customers, with a narrow range of discounts from 29.33% to 30.83%.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1D65C9-C55D-37DA-47C4-89BDDA55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t="20555" r="27171" b="7757"/>
          <a:stretch/>
        </p:blipFill>
        <p:spPr>
          <a:xfrm>
            <a:off x="6617790" y="961477"/>
            <a:ext cx="5179991" cy="35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8453065" cy="803595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7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375781" y="1389068"/>
            <a:ext cx="6586127" cy="4648049"/>
            <a:chOff x="438418" y="2605102"/>
            <a:chExt cx="6586127" cy="4648049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0"/>
              <a:ext cx="4183017" cy="440448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CONCAT(MONTHNAME(FS.date), ' (', YEAR(FS.date), ')') AS 'Month', FS.fiscal_year,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ROUND(SUM(G.gross_price*FS.sold_quantity), 2) AS Gross_sales_Amount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fact_sales_monthly FS JOIN dim_customer C ON FS.customer_code = C.customer_code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JOIN fact_gross_price G 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 FS.product_code = G.product_code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C.customer = 'AtliQ Exclusive'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GROUP BY  Month, FS.fiscal_year 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 BY FS.fiscal_year 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196888" cy="559737"/>
              <a:chOff x="438418" y="2605102"/>
              <a:chExt cx="1196888" cy="55973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" y="464249"/>
            <a:ext cx="2003095" cy="39361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303588" y="1601031"/>
            <a:ext cx="834467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9A6EC2-0A48-F3A4-7EA2-38A6270BFE22}"/>
              </a:ext>
            </a:extLst>
          </p:cNvPr>
          <p:cNvSpPr txBox="1"/>
          <p:nvPr/>
        </p:nvSpPr>
        <p:spPr>
          <a:xfrm>
            <a:off x="373229" y="4752328"/>
            <a:ext cx="11761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March, April, May recorded the lowest sales in 2020, likely due to the COVID-19 pandemic. Sales began to recover after June 2020.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November generated the highest sales for 2020, with around 15.23 million.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Sales figures in 2021 show significant growth compared to 2020.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In 2021, the lowest sales were in August, accounting for 11.32 million, while the highest sales were in November, reaching 32.25 million.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41A148-89F6-EA67-CAB3-BF3E7A3D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20160" r="27216" b="8129"/>
          <a:stretch/>
        </p:blipFill>
        <p:spPr>
          <a:xfrm>
            <a:off x="3285882" y="353291"/>
            <a:ext cx="8354291" cy="4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105" y="82562"/>
            <a:ext cx="5388359" cy="1411941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  <p:pic>
        <p:nvPicPr>
          <p:cNvPr id="4" name="Picture 3" descr="A person holding a pen next to a notepad">
            <a:extLst>
              <a:ext uri="{FF2B5EF4-FFF2-40B4-BE49-F238E27FC236}">
                <a16:creationId xmlns:a16="http://schemas.microsoft.com/office/drawing/2014/main" id="{CBF7BDAB-3D81-20A9-1170-A3DF812E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5" y="1494503"/>
            <a:ext cx="3999271" cy="39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8340160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which quarter of 2020, got the maximum total_sold_quantity? The final output contains these fields sorted by the total_sold_quantity, Quarter, total_sold_quantity.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8.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375781" y="1337695"/>
            <a:ext cx="10735011" cy="4979977"/>
            <a:chOff x="549517" y="2293659"/>
            <a:chExt cx="9030650" cy="406105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1972893" y="2610849"/>
              <a:ext cx="7607274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CASE  WHEN date BETWEEN '2019-09-01' AND '2019-11-01' then CONCAT('[',1,'] ‘,MONTHNAME(date))  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WHEN date BETWEEN '2019-12-01' AND '2020-02-01' then CONCAT('[',2,'] ',MONTHNAME(date))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WHEN date BETWEEN '2020-03-01' AND '2020-05-01' then CONCAT('[',3,'] ',MONTHNAME(date))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WHEN date BETWEEN '2020-06-01' AND '2020-08-01' then CONCAT('[',4,'] ',MONTHNAME(date))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END AS Quarters,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SUM(sold_quantity) AS total_sold_quantity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fact_sales_monthly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fiscal_year = 2020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GROUP BY Quarters;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9"/>
              <a:ext cx="1095298" cy="351291"/>
              <a:chOff x="549517" y="2293659"/>
              <a:chExt cx="1095298" cy="3512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9"/>
                <a:ext cx="1095297" cy="35129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714162" y="2293659"/>
                <a:ext cx="930653" cy="276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358572" y="291823"/>
            <a:ext cx="4358901" cy="3439391"/>
            <a:chOff x="1745358" y="2012279"/>
            <a:chExt cx="4350641" cy="1771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FDE68C-6177-F4F9-B747-71C6E81DE51A}"/>
              </a:ext>
            </a:extLst>
          </p:cNvPr>
          <p:cNvSpPr txBox="1"/>
          <p:nvPr/>
        </p:nvSpPr>
        <p:spPr>
          <a:xfrm>
            <a:off x="270164" y="4617714"/>
            <a:ext cx="11625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Q1 (2020) saw the highest sales volume, reaching around 7 million units, indicating strong performance early in the year.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AtliQ experienced a significant decline in sales during Q3 (March, April, May), possibly due to the COVID-19 pandemic, reflecting challenging market conditions and shifting consumer behavior.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screenshot of a computer">
            <a:extLst>
              <a:ext uri="{FF2B5EF4-FFF2-40B4-BE49-F238E27FC236}">
                <a16:creationId xmlns:a16="http://schemas.microsoft.com/office/drawing/2014/main" id="{EBF5253F-2A76-B8CE-8C4B-F36F1A44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24354" r="27328" b="9927"/>
          <a:stretch/>
        </p:blipFill>
        <p:spPr>
          <a:xfrm>
            <a:off x="4810991" y="291823"/>
            <a:ext cx="6681354" cy="34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8396807" cy="88672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channel helped to bring more gross sales in the fiscal year 2021 and the percentage of contribution? The final output contains these fields, channel, gross_sales_mln, percentage.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9.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375781" y="982269"/>
            <a:ext cx="11526782" cy="4258192"/>
            <a:chOff x="549517" y="2089232"/>
            <a:chExt cx="11526782" cy="425819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397461" y="208923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WITH Output AS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C.channel,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ROUND(SUM(G.gross_price*FS.sold_quantity/1000000), 2) AS Gross_sales_mln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 fact_sales_monthly FS JOIN dim_customer C ON FS.customer_code = C.customer_code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JOIN fact_gross_price G ON FS.product_code = G.product_code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FS.fiscal_year = 2021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GROUP BY channel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channel, CONCAT(Gross_sales_mln,' M') AS Gross_sales_mln , CONCAT(ROUND(Gross_sales_mln*100/total , 2), ' %') AS percentage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(SELECT SUM(Gross_sales_mln) AS total FROM Output) A,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(SELECT * FROM Output) B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36900" indent="0">
                <a:buNone/>
              </a:pPr>
              <a:r>
                <a:rPr lang="en-IN" sz="15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 BY percentage DESC;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196888" cy="559737"/>
              <a:chOff x="549517" y="2293658"/>
              <a:chExt cx="1196888" cy="55973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415637" y="290945"/>
            <a:ext cx="5392882" cy="3574473"/>
            <a:chOff x="726065" y="2268900"/>
            <a:chExt cx="5577048" cy="1160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5F1A2F3-BC20-B187-6787-E938FA1B18AE}"/>
              </a:ext>
            </a:extLst>
          </p:cNvPr>
          <p:cNvSpPr txBox="1"/>
          <p:nvPr/>
        </p:nvSpPr>
        <p:spPr>
          <a:xfrm>
            <a:off x="301336" y="5009927"/>
            <a:ext cx="1151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The majority of AtliQ's sales come from retailers, accounting for a substantial 73.22% of the total gross sales.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Direct and distributor channel together contributes only 26.79% of the total sales.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screenshot of a computer">
            <a:extLst>
              <a:ext uri="{FF2B5EF4-FFF2-40B4-BE49-F238E27FC236}">
                <a16:creationId xmlns:a16="http://schemas.microsoft.com/office/drawing/2014/main" id="{663C8E87-9D1A-426F-63DE-A8B9324A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9091" r="27305" b="13023"/>
          <a:stretch/>
        </p:blipFill>
        <p:spPr>
          <a:xfrm>
            <a:off x="5808518" y="290945"/>
            <a:ext cx="5815473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8438787" cy="71164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10.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455999" y="15270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226602" cy="559737"/>
              <a:chOff x="549517" y="2293658"/>
              <a:chExt cx="1226602" cy="55973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782412" y="2404249"/>
                <a:ext cx="993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FBDBCE0-B907-937F-0610-BFBE731CB498}"/>
              </a:ext>
            </a:extLst>
          </p:cNvPr>
          <p:cNvSpPr txBox="1"/>
          <p:nvPr/>
        </p:nvSpPr>
        <p:spPr>
          <a:xfrm>
            <a:off x="2016993" y="1293996"/>
            <a:ext cx="986789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Output1 AS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P.division, FS.product_code, P.product, SUM(FS.sold_quantity) AS Total_sold_quantity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dim_product P JOIN fact_sales_monthly FS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P.product_code = FS.product_code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FS.fiscal_year = 2021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 FS.product_code, division, P.product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Output2 AS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division, product_code, product, Total_sold_quantity,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RANK() OVER(PARTITION BY division ORDER BY Total_sold_quantity DESC) AS '</a:t>
            </a:r>
            <a:r>
              <a:rPr lang="en-IN" sz="1600" b="1" dirty="0" err="1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Rank_Order</a:t>
            </a:r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Output1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SELECT Output1.division, Output1.product_code, Output1.product, Output2.Total_sold_quantity, Output2.Rank_Order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Output1 JOIN Output2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Output1.product_code = Output2.product_code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Output2.Rank_Order IN (1,2,3);</a:t>
            </a:r>
          </a:p>
        </p:txBody>
      </p: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02177" y="571500"/>
            <a:ext cx="5893823" cy="3072668"/>
            <a:chOff x="202177" y="571500"/>
            <a:chExt cx="5893823" cy="30726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77" y="571500"/>
              <a:ext cx="4870321" cy="30726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C97FB4-30B5-6801-B348-2F6CD7062E02}"/>
              </a:ext>
            </a:extLst>
          </p:cNvPr>
          <p:cNvSpPr txBox="1"/>
          <p:nvPr/>
        </p:nvSpPr>
        <p:spPr>
          <a:xfrm>
            <a:off x="202177" y="4551218"/>
            <a:ext cx="11606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In the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&amp; S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division,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 drives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dominate the top three spots, showcasing their popularity and  high sales performance.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The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 &amp; A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division's top three products are exclusively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reflecting a clear demand for these devices.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The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division's bestsellers are all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laptops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screenshot of a computer">
            <a:extLst>
              <a:ext uri="{FF2B5EF4-FFF2-40B4-BE49-F238E27FC236}">
                <a16:creationId xmlns:a16="http://schemas.microsoft.com/office/drawing/2014/main" id="{BD7B58B6-1A82-E77D-A0C7-EFF37E073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19518" r="25682" b="8609"/>
          <a:stretch/>
        </p:blipFill>
        <p:spPr>
          <a:xfrm>
            <a:off x="6112013" y="490900"/>
            <a:ext cx="5877810" cy="31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Focus on desktops, Storage, and Networking segment.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Emphasizes multi-channel marketing.</a:t>
            </a: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 pricing strategies with attractive promotions.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Continuously improve based on customer feedback.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72" y="2358736"/>
            <a:ext cx="8002881" cy="1933493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Thankyou!</a:t>
            </a:r>
            <a:br>
              <a:rPr lang="en-IN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7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458065"/>
            <a:ext cx="10667616" cy="1755917"/>
          </a:xfrm>
        </p:spPr>
        <p:txBody>
          <a:bodyPr>
            <a:noAutofit/>
          </a:bodyPr>
          <a:lstStyle/>
          <a:p>
            <a:pPr marL="36900" indent="0" algn="just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 Hardware is a leading provider of high-quality computer peripherals, including PCs, mouse, keyboards  etc. catering to customers in India and across the globe.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  <p:pic>
        <p:nvPicPr>
          <p:cNvPr id="5" name="Picture 4" descr="A factory with cranes and trucks&#10;&#10;AI-generated content may be incorrect.">
            <a:extLst>
              <a:ext uri="{FF2B5EF4-FFF2-40B4-BE49-F238E27FC236}">
                <a16:creationId xmlns:a16="http://schemas.microsoft.com/office/drawing/2014/main" id="{245DC685-02C0-6B16-BE67-183022FF4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8" y="4638368"/>
            <a:ext cx="3296179" cy="2219632"/>
          </a:xfrm>
          <a:prstGeom prst="rect">
            <a:avLst/>
          </a:prstGeom>
        </p:spPr>
      </p:pic>
      <p:pic>
        <p:nvPicPr>
          <p:cNvPr id="9" name="Picture 8" descr="A computer room with many computer parts">
            <a:extLst>
              <a:ext uri="{FF2B5EF4-FFF2-40B4-BE49-F238E27FC236}">
                <a16:creationId xmlns:a16="http://schemas.microsoft.com/office/drawing/2014/main" id="{AE6B8998-FAF4-D27D-D8F6-857506A9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05" y="4638368"/>
            <a:ext cx="3296179" cy="20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581418"/>
            <a:ext cx="8836269" cy="4603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974653" y="184444"/>
            <a:ext cx="983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solidFill>
            <a:schemeClr val="accent5"/>
          </a:soli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solidFill>
            <a:schemeClr val="accent5"/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solidFill>
            <a:schemeClr val="accent5"/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solidFill>
            <a:schemeClr val="accent5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009863" y="1341703"/>
            <a:ext cx="3304173" cy="4913624"/>
            <a:chOff x="4491764" y="1582189"/>
            <a:chExt cx="2910471" cy="267767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solidFill>
                  <a:schemeClr val="bg2"/>
                </a:solidFill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75405" y="2456819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984094" y="403977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External Solid-State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70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4"/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96386" y="4004370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1661651" y="326040"/>
            <a:ext cx="826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8" y="1490394"/>
            <a:ext cx="8091949" cy="970450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195484"/>
            <a:ext cx="10146268" cy="329380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management identified a gap in insights for making quick, data-driven decisions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90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Tony Sharma, the Director of Data Analytics, is looking for candidates who possess both strong technical and soft skills.</a:t>
            </a:r>
          </a:p>
          <a:p>
            <a:pPr marL="3690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assess these capabilities, Tony has decided to organize an SQL challenge.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3335930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4184325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944" y="5046227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240" y="5774353"/>
            <a:ext cx="301706" cy="301706"/>
          </a:xfrm>
          <a:prstGeom prst="rect">
            <a:avLst/>
          </a:prstGeom>
        </p:spPr>
      </p:pic>
      <p:pic>
        <p:nvPicPr>
          <p:cNvPr id="6" name="Picture 5" descr="A person and person standing next to a clipboard&#10;&#10;AI-generated content may be incorrect.">
            <a:extLst>
              <a:ext uri="{FF2B5EF4-FFF2-40B4-BE49-F238E27FC236}">
                <a16:creationId xmlns:a16="http://schemas.microsoft.com/office/drawing/2014/main" id="{28EE3625-7049-DF4E-36B7-089017427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06" y="651115"/>
            <a:ext cx="2347451" cy="2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" y="1757922"/>
            <a:ext cx="5149379" cy="4715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1757922"/>
            <a:ext cx="2726510" cy="4715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46" y="1868130"/>
            <a:ext cx="2973485" cy="4605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688259" y="384838"/>
            <a:ext cx="9950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&amp; Ad-Hoc Requests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" y="9542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2136106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2136106"/>
            <a:ext cx="9881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1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br>
              <a:rPr lang="en-US" dirty="0"/>
            </a:b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the list of markets in which customer  "AtliQ Exclusive" operates its business in the APAC region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123800"/>
            <a:ext cx="4750581" cy="1323440"/>
            <a:chOff x="631912" y="3593605"/>
            <a:chExt cx="6174694" cy="5656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525247" y="3593605"/>
              <a:ext cx="4281359" cy="565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6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market FROM dim_customer </a:t>
              </a:r>
            </a:p>
            <a:p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WHERE customer = 'AtliQ Exclusive' AND region = 'APAC'</a:t>
              </a:r>
            </a:p>
            <a:p>
              <a:r>
                <a:rPr lang="en-IN" sz="1600" b="1" dirty="0">
                  <a:solidFill>
                    <a:schemeClr val="accent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ORDER BY market 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3392"/>
              <a:ext cx="1604896" cy="374401"/>
              <a:chOff x="631912" y="3613392"/>
              <a:chExt cx="1604896" cy="3744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604896" cy="184072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39" y="3618461"/>
                <a:ext cx="1215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6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Ad-hoc requests , output and insights</a:t>
            </a:r>
            <a:endParaRPr lang="en-IN" sz="6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801F79-BFA5-C940-C89F-70FC36B132C6}"/>
              </a:ext>
            </a:extLst>
          </p:cNvPr>
          <p:cNvGrpSpPr/>
          <p:nvPr/>
        </p:nvGrpSpPr>
        <p:grpSpPr>
          <a:xfrm>
            <a:off x="5740343" y="3123798"/>
            <a:ext cx="6119848" cy="2431428"/>
            <a:chOff x="2213367" y="360111"/>
            <a:chExt cx="9613564" cy="43324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3DFD86-4457-3FA2-A46E-E8797D6A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360111"/>
              <a:ext cx="2029910" cy="42002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94DFC4-BE7A-7FB8-18B5-BF516CD2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66D0EB-35CC-03FB-E708-DB9D9A0CAD2B}"/>
                </a:ext>
              </a:extLst>
            </p:cNvPr>
            <p:cNvGrpSpPr/>
            <p:nvPr/>
          </p:nvGrpSpPr>
          <p:grpSpPr>
            <a:xfrm>
              <a:off x="4135159" y="2846870"/>
              <a:ext cx="1200176" cy="582128"/>
              <a:chOff x="4857979" y="1697402"/>
              <a:chExt cx="1371625" cy="670480"/>
            </a:xfrm>
            <a:solidFill>
              <a:srgbClr val="FFFF00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51D8E8F-98C9-1BC2-91B9-56F2DCEF2514}"/>
                  </a:ext>
                </a:extLst>
              </p:cNvPr>
              <p:cNvSpPr/>
              <p:nvPr/>
            </p:nvSpPr>
            <p:spPr>
              <a:xfrm flipV="1">
                <a:off x="4857979" y="1697402"/>
                <a:ext cx="125883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2DFC5BF-43AE-FF61-4DD1-31228E3E859E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82B6F93-019D-2A20-BD5B-2A8284F82667}"/>
              </a:ext>
            </a:extLst>
          </p:cNvPr>
          <p:cNvSpPr/>
          <p:nvPr/>
        </p:nvSpPr>
        <p:spPr>
          <a:xfrm>
            <a:off x="4792477" y="4202198"/>
            <a:ext cx="811931" cy="3011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9EE9FF-B9D1-B7D7-E043-01F74E38B3E9}"/>
              </a:ext>
            </a:extLst>
          </p:cNvPr>
          <p:cNvSpPr txBox="1"/>
          <p:nvPr/>
        </p:nvSpPr>
        <p:spPr>
          <a:xfrm>
            <a:off x="452283" y="5820711"/>
            <a:ext cx="114079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: </a:t>
            </a:r>
          </a:p>
          <a:p>
            <a:endParaRPr lang="en-US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 Exclusive operates in eight countries within the APAC region, demonstrating a significant regional market presence.</a:t>
            </a: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236" y="266282"/>
            <a:ext cx="8526803" cy="1582183"/>
          </a:xfrm>
        </p:spPr>
        <p:txBody>
          <a:bodyPr>
            <a:noAutofit/>
          </a:bodyPr>
          <a:lstStyle/>
          <a:p>
            <a:pPr marL="36900" indent="0">
              <a:buNone/>
            </a:pP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percentage of unique product increase in 2021 vs. 2020? The final output contains these fields, unique_products_2020, unique_products_2021, percentage_chg 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371199" y="580077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en-US" sz="1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371199" y="1531820"/>
            <a:ext cx="6991724" cy="4290970"/>
            <a:chOff x="549618" y="2383702"/>
            <a:chExt cx="5685027" cy="4331731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011937" y="2383702"/>
              <a:ext cx="4222708" cy="433173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endParaRPr lang="en-IN" sz="1600" b="1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SELECT X.A AS unique_product_2020, Y.B AS unique_products_2021, ROUND((B-A)*100/A, 2) AS percentage_chg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(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(SELECT COUNT(DISTINCT(product_code)) AS A FROM fact_sales_monthly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WHERE fiscal_year = 2020) X,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(SELECT COUNT(DISTINCT(product_code)) AS B FROM fact_sales_monthly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WHERE fiscal_year = 2021) Y </a:t>
              </a:r>
            </a:p>
            <a:p>
              <a:pPr marL="36900" indent="0">
                <a:buNone/>
              </a:pPr>
              <a:r>
                <a:rPr lang="en-IN" sz="1600" b="1" dirty="0">
                  <a:solidFill>
                    <a:schemeClr val="accent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 );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7553"/>
              <a:ext cx="1196888" cy="559737"/>
              <a:chOff x="549618" y="2607553"/>
              <a:chExt cx="1196888" cy="55973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52799" y="2702755"/>
                <a:ext cx="993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  <a:endParaRPr lang="en-IN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2188</TotalTime>
  <Words>2332</Words>
  <Application>Microsoft Office PowerPoint</Application>
  <PresentationFormat>Widescreen</PresentationFormat>
  <Paragraphs>241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Century Gothic</vt:lpstr>
      <vt:lpstr>Poppins</vt:lpstr>
      <vt:lpstr>Wingdings</vt:lpstr>
      <vt:lpstr>Wingdings 2</vt:lpstr>
      <vt:lpstr>Wingdings 3</vt:lpstr>
      <vt:lpstr>Ion</vt:lpstr>
      <vt:lpstr>            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AAYUSHI SAXENA</cp:lastModifiedBy>
  <cp:revision>16</cp:revision>
  <dcterms:created xsi:type="dcterms:W3CDTF">2024-05-16T14:28:31Z</dcterms:created>
  <dcterms:modified xsi:type="dcterms:W3CDTF">2025-03-18T10:58:13Z</dcterms:modified>
</cp:coreProperties>
</file>